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9" r:id="rId3"/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3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OpenSans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4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 1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eloperDays-Europe-Slide-Templates_updated-03.jpg" id="71" name="Google Shape;71;p14"/>
          <p:cNvPicPr preferRelativeResize="0"/>
          <p:nvPr/>
        </p:nvPicPr>
        <p:blipFill rotWithShape="1">
          <a:blip r:embed="rId2">
            <a:alphaModFix/>
          </a:blip>
          <a:srcRect b="0" l="29" r="19" t="0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9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4" name="Google Shape;314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320" name="Google Shape;32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321" name="Google Shape;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65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7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14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</a:t>
            </a: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68" name="Google Shape;2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Contex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view/View.html" TargetMode="Externa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support/constraint/ConstraintLayout.html" TargetMode="External"/><Relationship Id="rId4" Type="http://schemas.openxmlformats.org/officeDocument/2006/relationships/hyperlink" Target="https://developer.android.com/reference/android/widget/ScrollView.html" TargetMode="External"/><Relationship Id="rId5" Type="http://schemas.openxmlformats.org/officeDocument/2006/relationships/hyperlink" Target="https://developer.android.com/reference/android/support/v7/widget/RecyclerView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reference/android/view/ViewGroup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4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4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location/DetectedActiv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layout-objects.html" TargetMode="External"/><Relationship Id="rId10" Type="http://schemas.openxmlformats.org/officeDocument/2006/relationships/hyperlink" Target="http://developer.android.com/guide/topics/ui/declaring-layout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view/View.html" TargetMode="External"/><Relationship Id="rId9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s://en.wikipedia.org/wiki/Device_independent_pixel" TargetMode="External"/><Relationship Id="rId6" Type="http://schemas.openxmlformats.org/officeDocument/2006/relationships/hyperlink" Target="http://developer.android.com/reference/android/widget/Button.html" TargetMode="External"/><Relationship Id="rId7" Type="http://schemas.openxmlformats.org/officeDocument/2006/relationships/hyperlink" Target="http://developer.android.com/reference/android/widget/Button.html" TargetMode="External"/><Relationship Id="rId8" Type="http://schemas.openxmlformats.org/officeDocument/2006/relationships/hyperlink" Target="http://developer.android.com/reference/android/widget/TextView.html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overview.html" TargetMode="External"/><Relationship Id="rId10" Type="http://schemas.openxmlformats.org/officeDocument/2006/relationships/hyperlink" Target="http://developer.android.com/tools/help/image-asset-studio.html" TargetMode="External"/><Relationship Id="rId13" Type="http://schemas.openxmlformats.org/officeDocument/2006/relationships/hyperlink" Target="https://en.wikipedia.org/wiki/Model%E2%80%93view%E2%80%93presenter" TargetMode="External"/><Relationship Id="rId12" Type="http://schemas.openxmlformats.org/officeDocument/2006/relationships/hyperlink" Target="https://developers.google.com/android/for-all/vocab-words/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eveloper.android.com/guide/topics/resources/index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studio/index.html" TargetMode="External"/><Relationship Id="rId14" Type="http://schemas.openxmlformats.org/officeDocument/2006/relationships/hyperlink" Target="https://en.wikipedia.org/wiki/Architectural_pattern" TargetMode="External"/><Relationship Id="rId5" Type="http://schemas.openxmlformats.org/officeDocument/2006/relationships/hyperlink" Target="http://developer.android.com/reference/android/R.color.html" TargetMode="External"/><Relationship Id="rId6" Type="http://schemas.openxmlformats.org/officeDocument/2006/relationships/hyperlink" Target="http://developer.android.com/reference/android/R.color.html" TargetMode="External"/><Relationship Id="rId7" Type="http://schemas.openxmlformats.org/officeDocument/2006/relationships/hyperlink" Target="http://developer.android.com/training/multiscreen/screendensities.html" TargetMode="External"/><Relationship Id="rId8" Type="http://schemas.openxmlformats.org/officeDocument/2006/relationships/hyperlink" Target="http://www.color-hex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4" Type="http://schemas.openxmlformats.org/officeDocument/2006/relationships/hyperlink" Target="https://codelabs.developers.google.com/codelabs/android-training-layout-editor-part-a" TargetMode="External"/><Relationship Id="rId5" Type="http://schemas.openxmlformats.org/officeDocument/2006/relationships/hyperlink" Target="https://codelabs.developers.google.com/codelabs/android-training-layout-editor-part-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reference/android/support/constraint/ConstraintLayout.html" TargetMode="External"/><Relationship Id="rId10" Type="http://schemas.openxmlformats.org/officeDocument/2006/relationships/hyperlink" Target="https://developer.android.com/reference/android/widget/ImageView.html" TargetMode="External"/><Relationship Id="rId12" Type="http://schemas.openxmlformats.org/officeDocument/2006/relationships/hyperlink" Target="https://developer.android.com/reference/android/widget/LinearLayou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Relationship Id="rId5" Type="http://schemas.openxmlformats.org/officeDocument/2006/relationships/hyperlink" Target="https://developer.android.com/reference/android/widget/EditText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guide/topics/ui/menus.html" TargetMode="External"/><Relationship Id="rId8" Type="http://schemas.openxmlformats.org/officeDocument/2006/relationships/hyperlink" Target="https://developer.android.com/reference/android/widget/ScrollView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67"/>
          <p:cNvSpPr txBox="1"/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7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</a:t>
            </a:r>
            <a:r>
              <a:rPr lang="en">
                <a:solidFill>
                  <a:srgbClr val="FFFFFF"/>
                </a:solidFill>
              </a:rPr>
              <a:t>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/>
          <p:nvPr>
            <p:ph idx="1" type="body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>
            <p:ph idx="1" type="body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</a:rPr>
              <a:t>context</a:t>
            </a:r>
            <a:endParaRPr i="1" sz="2400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/>
          <p:nvPr>
            <p:ph idx="1" type="body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ViewGroup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r>
              <a:rPr lang="en"/>
              <a:t> Layouts and resources for the UI</a:t>
            </a:r>
            <a:endParaRPr/>
          </a:p>
        </p:txBody>
      </p:sp>
      <p:sp>
        <p:nvSpPr>
          <p:cNvPr id="349" name="Google Shape;349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/>
          <p:nvPr>
            <p:ph idx="1" type="body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</a:t>
            </a:r>
            <a:r>
              <a:rPr lang="en"/>
              <a:t>onnect views with constraints 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b="36052" l="25718" r="21415" t="21287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/>
          <p:nvPr>
            <p:ph idx="1" type="body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/>
          <p:nvPr>
            <p:ph idx="1" type="body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/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/>
          <p:nvPr>
            <p:ph idx="1" type="body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96"/>
          <p:cNvSpPr txBox="1"/>
          <p:nvPr>
            <p:ph idx="1" type="body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97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8"/>
          <p:cNvSpPr txBox="1"/>
          <p:nvPr>
            <p:ph idx="1" type="body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</a:t>
            </a:r>
            <a:r>
              <a:rPr lang="en"/>
              <a:t>Portrait</a:t>
            </a:r>
            <a:r>
              <a:rPr lang="en"/>
              <a:t> and Landscape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9"/>
          <p:cNvSpPr txBox="1"/>
          <p:nvPr>
            <p:ph idx="1" type="body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2 at 8.30.36 PM.png"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8 at 3.01.44 PM.png"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05-12 at 5.13.12 PM.png" id="655" name="Google Shape;6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04 PM.png"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18 PM.png"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06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b="1" lang="en"/>
              <a:t>Attributes</a:t>
            </a:r>
            <a:r>
              <a:rPr lang="en"/>
              <a:t> tab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b="1" lang="en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3 at 12.52.37 AM.png" id="666" name="Google Shape;6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</a:t>
            </a:r>
            <a:r>
              <a:rPr lang="en"/>
              <a:t> layouts</a:t>
            </a:r>
            <a:endParaRPr/>
          </a:p>
        </p:txBody>
      </p:sp>
      <p:sp>
        <p:nvSpPr>
          <p:cNvPr id="679" name="Google Shape;679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8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review layout with horizontal/vertical orientation: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Switch to Landscape</a:t>
            </a:r>
            <a:r>
              <a:rPr lang="en"/>
              <a:t> or </a:t>
            </a:r>
            <a:r>
              <a:rPr b="1" lang="en"/>
              <a:t>Switch to Portrait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9"/>
          <p:cNvSpPr txBox="1"/>
          <p:nvPr>
            <p:ph idx="1" type="body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Landscape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layout x-large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12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13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b="1" lang="en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114"/>
          <p:cNvSpPr txBox="1"/>
          <p:nvPr>
            <p:ph idx="1" type="body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Attach handler to view in XML layout: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/>
          <p:nvPr>
            <p:ph idx="1" type="body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handler in Java activity: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</a:t>
            </a:r>
            <a:r>
              <a:rPr lang="en"/>
              <a:t>click </a:t>
            </a:r>
            <a:r>
              <a:rPr lang="en"/>
              <a:t>handler in Java</a:t>
            </a:r>
            <a:endParaRPr/>
          </a:p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5"/>
          <p:cNvSpPr txBox="1"/>
          <p:nvPr>
            <p:ph idx="1" type="body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/>
          <p:nvPr>
            <p:ph idx="1" type="body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flipH="1" rot="10800000">
            <a:off x="3325550" y="1878175"/>
            <a:ext cx="1101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b="1" lang="en" sz="2400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9"/>
          <p:cNvSpPr txBox="1"/>
          <p:nvPr>
            <p:ph idx="1" type="body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</a:t>
            </a:r>
            <a:r>
              <a:rPr lang="en"/>
              <a:t>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20"/>
          <p:cNvCxnSpPr/>
          <p:nvPr/>
        </p:nvCxnSpPr>
        <p:spPr>
          <a:xfrm flipH="1" rot="10800000">
            <a:off x="454500" y="2956500"/>
            <a:ext cx="5295000" cy="15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device independent pixels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 class documentation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developer.android.com Layouts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</a:t>
            </a:r>
            <a:r>
              <a:rPr lang="en"/>
              <a:t>even more</a:t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Supporting Different Densities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23"/>
          <p:cNvSpPr txBox="1"/>
          <p:nvPr>
            <p:ph idx="1" type="body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Android Studio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Image Asset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Vocabulary words and concepts glossary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4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/>
              </a:rPr>
              <a:t>menus</a:t>
            </a:r>
            <a:r>
              <a:rPr lang="en"/>
              <a:t>, other controls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/>
          <p:nvPr>
            <p:ph idx="1" type="body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